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7" r:id="rId4"/>
    <p:sldId id="261" r:id="rId5"/>
    <p:sldId id="262" r:id="rId6"/>
    <p:sldId id="268" r:id="rId7"/>
    <p:sldId id="273" r:id="rId8"/>
    <p:sldId id="289" r:id="rId9"/>
    <p:sldId id="302" r:id="rId10"/>
    <p:sldId id="288" r:id="rId11"/>
    <p:sldId id="290" r:id="rId12"/>
    <p:sldId id="291" r:id="rId13"/>
    <p:sldId id="293" r:id="rId14"/>
    <p:sldId id="294" r:id="rId15"/>
    <p:sldId id="295" r:id="rId16"/>
    <p:sldId id="296" r:id="rId17"/>
    <p:sldId id="297" r:id="rId18"/>
    <p:sldId id="298" r:id="rId19"/>
    <p:sldId id="299" r:id="rId20"/>
    <p:sldId id="300" r:id="rId21"/>
    <p:sldId id="303" r:id="rId22"/>
    <p:sldId id="304" r:id="rId23"/>
    <p:sldId id="305" r:id="rId24"/>
    <p:sldId id="282" r:id="rId25"/>
    <p:sldId id="283" r:id="rId26"/>
    <p:sldId id="284" r:id="rId27"/>
    <p:sldId id="286" r:id="rId2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3/20/2018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3/20/2018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Owner\Desktop\ESC%2015\CherokeeISD\Report-IFA1718" TargetMode="External"/><Relationship Id="rId2" Type="http://schemas.openxmlformats.org/officeDocument/2006/relationships/hyperlink" Target="file:///C:\Users\Owner\Desktop\ESC%2015\CherokeeISD\Report-EDA171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Budgeting 101</a:t>
            </a:r>
            <a:endParaRPr lang="en-US" dirty="0"/>
          </a:p>
        </p:txBody>
      </p:sp>
      <p:sp>
        <p:nvSpPr>
          <p:cNvPr id="3" name="Subtitle 2"/>
          <p:cNvSpPr>
            <a:spLocks noGrp="1"/>
          </p:cNvSpPr>
          <p:nvPr>
            <p:ph type="subTitle" idx="1"/>
          </p:nvPr>
        </p:nvSpPr>
        <p:spPr>
          <a:xfrm>
            <a:off x="2417780" y="3531204"/>
            <a:ext cx="8637072" cy="1422633"/>
          </a:xfrm>
        </p:spPr>
        <p:txBody>
          <a:bodyPr>
            <a:normAutofit lnSpcReduction="10000"/>
          </a:bodyPr>
          <a:lstStyle/>
          <a:p>
            <a:r>
              <a:rPr lang="en-US" dirty="0" smtClean="0"/>
              <a:t>March 28, 2018</a:t>
            </a:r>
          </a:p>
          <a:p>
            <a:r>
              <a:rPr lang="en-US" dirty="0" smtClean="0"/>
              <a:t>Presented by Henri Gearing, Coordinator Financial Services     </a:t>
            </a:r>
          </a:p>
          <a:p>
            <a:r>
              <a:rPr lang="en-US" dirty="0" smtClean="0"/>
              <a:t> ESC 15</a:t>
            </a:r>
          </a:p>
          <a:p>
            <a:endParaRPr lang="en-US" dirty="0" smtClean="0"/>
          </a:p>
          <a:p>
            <a:endParaRPr lang="en-US" dirty="0"/>
          </a:p>
        </p:txBody>
      </p:sp>
    </p:spTree>
    <p:extLst>
      <p:ext uri="{BB962C8B-B14F-4D97-AF65-F5344CB8AC3E}">
        <p14:creationId xmlns:p14="http://schemas.microsoft.com/office/powerpoint/2010/main" val="1317676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estimate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305570"/>
              </p:ext>
            </p:extLst>
          </p:nvPr>
        </p:nvGraphicFramePr>
        <p:xfrm>
          <a:off x="1230923" y="1992922"/>
          <a:ext cx="9917723" cy="3575538"/>
        </p:xfrm>
        <a:graphic>
          <a:graphicData uri="http://schemas.openxmlformats.org/drawingml/2006/table">
            <a:tbl>
              <a:tblPr/>
              <a:tblGrid>
                <a:gridCol w="753245">
                  <a:extLst>
                    <a:ext uri="{9D8B030D-6E8A-4147-A177-3AD203B41FA5}">
                      <a16:colId xmlns:a16="http://schemas.microsoft.com/office/drawing/2014/main" val="20000"/>
                    </a:ext>
                  </a:extLst>
                </a:gridCol>
                <a:gridCol w="7108748">
                  <a:extLst>
                    <a:ext uri="{9D8B030D-6E8A-4147-A177-3AD203B41FA5}">
                      <a16:colId xmlns:a16="http://schemas.microsoft.com/office/drawing/2014/main" val="20001"/>
                    </a:ext>
                  </a:extLst>
                </a:gridCol>
                <a:gridCol w="345237">
                  <a:extLst>
                    <a:ext uri="{9D8B030D-6E8A-4147-A177-3AD203B41FA5}">
                      <a16:colId xmlns:a16="http://schemas.microsoft.com/office/drawing/2014/main" val="20002"/>
                    </a:ext>
                  </a:extLst>
                </a:gridCol>
                <a:gridCol w="1710493">
                  <a:extLst>
                    <a:ext uri="{9D8B030D-6E8A-4147-A177-3AD203B41FA5}">
                      <a16:colId xmlns:a16="http://schemas.microsoft.com/office/drawing/2014/main" val="20003"/>
                    </a:ext>
                  </a:extLst>
                </a:gridCol>
              </a:tblGrid>
              <a:tr h="433398">
                <a:tc gridSpan="2">
                  <a:txBody>
                    <a:bodyPr/>
                    <a:lstStyle/>
                    <a:p>
                      <a:pPr algn="l" fontAlgn="b"/>
                      <a:r>
                        <a:rPr lang="en-US" sz="1400" b="1" i="0" u="none" strike="noStrike">
                          <a:effectLst/>
                          <a:latin typeface="Arial MT"/>
                        </a:rPr>
                        <a:t>State Aid by Funding Source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r>
                        <a:rPr lang="en-US" sz="1400" b="1" i="0" u="none" strike="noStrike">
                          <a:effectLst/>
                          <a:latin typeface="Arial M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400" b="1"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433398">
                <a:tc>
                  <a:txBody>
                    <a:bodyPr/>
                    <a:lstStyle/>
                    <a:p>
                      <a:pPr algn="l" fontAlgn="b"/>
                      <a:r>
                        <a:rPr lang="en-US" sz="1400" b="1"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400" b="1" i="0" u="none" strike="noStrike">
                          <a:effectLst/>
                          <a:latin typeface="Arial MT"/>
                        </a:rPr>
                        <a:t>Fund Code/Object Code - Funding Source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400" b="1" i="0" u="none" strike="noStrike">
                          <a:effectLst/>
                          <a:latin typeface="Arial M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400" b="1"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379224">
                <a:tc>
                  <a:txBody>
                    <a:bodyPr/>
                    <a:lstStyle/>
                    <a:p>
                      <a:pPr algn="ctr" fontAlgn="b"/>
                      <a:r>
                        <a:rPr lang="en-US" sz="1200" b="0" i="0" u="none" strike="noStrike">
                          <a:effectLst/>
                          <a:latin typeface="Arial MT"/>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199/5812 - Foundation School Fund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Arial MT"/>
                        </a:rPr>
                        <a:t>$1,017,540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9224">
                <a:tc>
                  <a:txBody>
                    <a:bodyPr/>
                    <a:lstStyle/>
                    <a:p>
                      <a:pPr algn="ctr" fontAlgn="b"/>
                      <a:r>
                        <a:rPr lang="en-US" sz="1200" b="0" i="0" u="none" strike="noStrike">
                          <a:effectLst/>
                          <a:latin typeface="Arial MT"/>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199/5811 - Available School Fund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Arial MT"/>
                        </a:rPr>
                        <a:t>$24,755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9224">
                <a:tc>
                  <a:txBody>
                    <a:bodyPr/>
                    <a:lstStyle/>
                    <a:p>
                      <a:pPr algn="ctr" fontAlgn="b"/>
                      <a:r>
                        <a:rPr lang="en-US" sz="1200" b="0" i="0" u="none" strike="noStrike">
                          <a:effectLst/>
                          <a:latin typeface="Arial MT"/>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FF0000"/>
                          </a:solidFill>
                          <a:effectLst/>
                          <a:latin typeface="Arial MT"/>
                          <a:hlinkClick r:id="rId2" action="ppaction://hlinkfile"/>
                        </a:rPr>
                        <a:t>599/5829 - Existing Debt Allotment (EDA)                            (Link to Detail Report)</a:t>
                      </a:r>
                      <a:endParaRPr lang="en-US" sz="1200" b="0" i="0" u="none" strike="noStrike">
                        <a:solidFill>
                          <a:srgbClr val="FF0000"/>
                        </a:solidFill>
                        <a:effectLst/>
                        <a:latin typeface="Arial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9224">
                <a:tc>
                  <a:txBody>
                    <a:bodyPr/>
                    <a:lstStyle/>
                    <a:p>
                      <a:pPr algn="ctr" fontAlgn="b"/>
                      <a:r>
                        <a:rPr lang="en-US" sz="1200" b="0" i="0" u="none" strike="noStrike">
                          <a:effectLst/>
                          <a:latin typeface="Arial MT"/>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FF0000"/>
                          </a:solidFill>
                          <a:effectLst/>
                          <a:latin typeface="Arial MT"/>
                          <a:hlinkClick r:id="rId3" action="ppaction://hlinkfile"/>
                        </a:rPr>
                        <a:t>599/5829 - Instructional Facilities Allotment (IFA) (Bond)    (Link to Detail Report)</a:t>
                      </a:r>
                      <a:endParaRPr lang="en-US" sz="1200" b="0" i="0" u="none" strike="noStrike">
                        <a:solidFill>
                          <a:srgbClr val="FF0000"/>
                        </a:solidFill>
                        <a:effectLst/>
                        <a:latin typeface="Arial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9224">
                <a:tc>
                  <a:txBody>
                    <a:bodyPr/>
                    <a:lstStyle/>
                    <a:p>
                      <a:pPr algn="ctr" fontAlgn="b"/>
                      <a:r>
                        <a:rPr lang="en-US" sz="1200" b="0" i="0" u="none" strike="noStrike">
                          <a:effectLst/>
                          <a:latin typeface="Arial MT"/>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599/5829 - Instructional Facilities Allotment (Lease Purchase)  </a:t>
                      </a:r>
                      <a:r>
                        <a:rPr lang="en-US" sz="1200" b="0" i="0" u="none" strike="noStrike">
                          <a:solidFill>
                            <a:srgbClr val="FF0000"/>
                          </a:solidFill>
                          <a:effectLst/>
                          <a:latin typeface="Arial MT"/>
                        </a:rPr>
                        <a:t>(See Link Above)</a:t>
                      </a:r>
                      <a:endParaRPr lang="en-US" sz="1200" b="0" i="0" u="none" strike="noStrike">
                        <a:effectLst/>
                        <a:latin typeface="Arial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79224">
                <a:tc>
                  <a:txBody>
                    <a:bodyPr/>
                    <a:lstStyle/>
                    <a:p>
                      <a:pPr algn="ctr" fontAlgn="b"/>
                      <a:r>
                        <a:rPr lang="en-US" sz="1200" b="0" i="0" u="none" strike="noStrike">
                          <a:effectLst/>
                          <a:latin typeface="Arial MT"/>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effectLst/>
                          <a:latin typeface="Arial MT"/>
                        </a:rPr>
                        <a:t>I&amp;S Hold Harmless</a:t>
                      </a:r>
                      <a:r>
                        <a:rPr lang="en-US" sz="1200" b="0" i="0" u="none" strike="noStrike">
                          <a:effectLst/>
                          <a:latin typeface="Arial MT"/>
                        </a:rPr>
                        <a:t> (ASAHE for Facilities on TEA's Report) (see HH1718-Calcs tab)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3398">
                <a:tc>
                  <a:txBody>
                    <a:bodyPr/>
                    <a:lstStyle/>
                    <a:p>
                      <a:pPr algn="ctr" fontAlgn="b"/>
                      <a:r>
                        <a:rPr lang="en-US" sz="1200" b="0" i="0" u="none" strike="noStrike">
                          <a:effectLst/>
                          <a:latin typeface="Arial MT"/>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8000"/>
                          </a:solidFill>
                          <a:effectLst/>
                          <a:latin typeface="Arial MT"/>
                        </a:rPr>
                        <a:t>TOTAL  2017-18  FSP/ASF  STATE  AID</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200" b="1" i="0" u="none" strike="noStrike" dirty="0">
                          <a:effectLst/>
                          <a:latin typeface="Arial MT"/>
                        </a:rPr>
                        <a:t>$1,042,295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6732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REvenue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Available School Fund – per capita – template</a:t>
            </a:r>
          </a:p>
          <a:p>
            <a:pPr lvl="0"/>
            <a:r>
              <a:rPr lang="en-US" dirty="0"/>
              <a:t>Foundation School Program – template</a:t>
            </a:r>
          </a:p>
          <a:p>
            <a:pPr lvl="0"/>
            <a:r>
              <a:rPr lang="en-US" dirty="0"/>
              <a:t>Local Taxes – County Appraisal District</a:t>
            </a:r>
          </a:p>
          <a:p>
            <a:pPr lvl="1"/>
            <a:r>
              <a:rPr lang="en-US" dirty="0"/>
              <a:t>Current</a:t>
            </a:r>
          </a:p>
          <a:p>
            <a:pPr lvl="1"/>
            <a:r>
              <a:rPr lang="en-US" dirty="0"/>
              <a:t>Delinquent</a:t>
            </a:r>
          </a:p>
          <a:p>
            <a:pPr lvl="1"/>
            <a:r>
              <a:rPr lang="en-US" dirty="0"/>
              <a:t>Penalty &amp; Interest</a:t>
            </a:r>
          </a:p>
          <a:p>
            <a:pPr lvl="0"/>
            <a:r>
              <a:rPr lang="en-US" dirty="0"/>
              <a:t>Other Local Revenue</a:t>
            </a:r>
          </a:p>
          <a:p>
            <a:pPr lvl="1"/>
            <a:r>
              <a:rPr lang="en-US" dirty="0"/>
              <a:t>Interest</a:t>
            </a:r>
          </a:p>
          <a:p>
            <a:pPr lvl="1"/>
            <a:r>
              <a:rPr lang="en-US" dirty="0"/>
              <a:t>Athletic gate receipts</a:t>
            </a:r>
          </a:p>
          <a:p>
            <a:pPr lvl="1"/>
            <a:r>
              <a:rPr lang="en-US" dirty="0"/>
              <a:t>Facility rental</a:t>
            </a:r>
          </a:p>
          <a:p>
            <a:pPr lvl="1"/>
            <a:r>
              <a:rPr lang="en-US" dirty="0"/>
              <a:t>Gifts, donations</a:t>
            </a:r>
          </a:p>
          <a:p>
            <a:r>
              <a:rPr lang="en-US" dirty="0" err="1"/>
              <a:t>Misc</a:t>
            </a:r>
            <a:endParaRPr lang="en-US" dirty="0"/>
          </a:p>
        </p:txBody>
      </p:sp>
    </p:spTree>
    <p:extLst>
      <p:ext uri="{BB962C8B-B14F-4D97-AF65-F5344CB8AC3E}">
        <p14:creationId xmlns:p14="http://schemas.microsoft.com/office/powerpoint/2010/main" val="9452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looks in the Budget system</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421" y="2086708"/>
            <a:ext cx="9604375" cy="316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92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Revenue</a:t>
            </a:r>
            <a:br>
              <a:rPr lang="en-US" dirty="0" smtClean="0"/>
            </a:br>
            <a:r>
              <a:rPr lang="en-US" sz="900" dirty="0"/>
              <a:t>	</a:t>
            </a:r>
            <a:r>
              <a:rPr lang="en-US" sz="900" dirty="0" smtClean="0"/>
              <a:t/>
            </a:r>
            <a:br>
              <a:rPr lang="en-US" sz="900" dirty="0" smtClean="0"/>
            </a:br>
            <a:r>
              <a:rPr lang="en-US" sz="900" dirty="0"/>
              <a:t>	</a:t>
            </a:r>
            <a:r>
              <a:rPr lang="en-US" sz="900" dirty="0" smtClean="0"/>
              <a:t>	</a:t>
            </a:r>
            <a:br>
              <a:rPr lang="en-US" sz="900" dirty="0" smtClean="0"/>
            </a:br>
            <a:r>
              <a:rPr lang="en-US" sz="900" dirty="0"/>
              <a:t>	</a:t>
            </a:r>
            <a:r>
              <a:rPr lang="en-US" sz="900" dirty="0" smtClean="0"/>
              <a:t>			  13-14	14-15	14-15	14-15	15-16	15-16                 15-16 </a:t>
            </a:r>
            <a:br>
              <a:rPr lang="en-US" sz="900" dirty="0" smtClean="0"/>
            </a:br>
            <a:r>
              <a:rPr lang="en-US" sz="900" dirty="0"/>
              <a:t>	</a:t>
            </a:r>
            <a:r>
              <a:rPr lang="en-US" sz="900" dirty="0" smtClean="0"/>
              <a:t>			Closing	Original	Amend	Actual	Request	Rec</a:t>
            </a:r>
            <a:r>
              <a:rPr lang="en-US" sz="900" dirty="0"/>
              <a:t> </a:t>
            </a:r>
            <a:r>
              <a:rPr lang="en-US" sz="900" dirty="0" smtClean="0"/>
              <a:t>             Adopted</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975" y="2051538"/>
            <a:ext cx="9604375" cy="313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22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p:txBody>
          <a:bodyPr/>
          <a:lstStyle/>
          <a:p>
            <a:pPr lvl="0"/>
            <a:r>
              <a:rPr lang="en-US" dirty="0"/>
              <a:t>62XX – Contracted Services</a:t>
            </a:r>
          </a:p>
          <a:p>
            <a:pPr lvl="1"/>
            <a:r>
              <a:rPr lang="en-US" dirty="0"/>
              <a:t>ESC</a:t>
            </a:r>
          </a:p>
          <a:p>
            <a:pPr lvl="1"/>
            <a:r>
              <a:rPr lang="en-US" dirty="0"/>
              <a:t>TASB</a:t>
            </a:r>
          </a:p>
          <a:p>
            <a:pPr lvl="1"/>
            <a:r>
              <a:rPr lang="en-US" dirty="0"/>
              <a:t>Professional  Services</a:t>
            </a:r>
          </a:p>
          <a:p>
            <a:pPr lvl="1"/>
            <a:r>
              <a:rPr lang="en-US" dirty="0"/>
              <a:t>Copiers</a:t>
            </a:r>
          </a:p>
          <a:p>
            <a:pPr lvl="1"/>
            <a:r>
              <a:rPr lang="en-US" dirty="0"/>
              <a:t>Drug Testing</a:t>
            </a:r>
          </a:p>
          <a:p>
            <a:pPr lvl="1"/>
            <a:r>
              <a:rPr lang="en-US" dirty="0"/>
              <a:t>Criminal History checks</a:t>
            </a:r>
          </a:p>
          <a:p>
            <a:pPr lvl="1"/>
            <a:r>
              <a:rPr lang="en-US" dirty="0"/>
              <a:t>Other – i.e. AESOP</a:t>
            </a:r>
          </a:p>
          <a:p>
            <a:pPr marL="0" indent="0">
              <a:buNone/>
            </a:pPr>
            <a:endParaRPr lang="en-US" dirty="0"/>
          </a:p>
        </p:txBody>
      </p:sp>
    </p:spTree>
    <p:extLst>
      <p:ext uri="{BB962C8B-B14F-4D97-AF65-F5344CB8AC3E}">
        <p14:creationId xmlns:p14="http://schemas.microsoft.com/office/powerpoint/2010/main" val="262777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Electricity</a:t>
            </a:r>
          </a:p>
          <a:p>
            <a:pPr lvl="0"/>
            <a:r>
              <a:rPr lang="en-US" dirty="0"/>
              <a:t>Water</a:t>
            </a:r>
          </a:p>
          <a:p>
            <a:pPr lvl="0"/>
            <a:r>
              <a:rPr lang="en-US" dirty="0"/>
              <a:t>Propane </a:t>
            </a:r>
          </a:p>
          <a:p>
            <a:pPr lvl="0"/>
            <a:r>
              <a:rPr lang="en-US" dirty="0"/>
              <a:t>Insurance</a:t>
            </a:r>
          </a:p>
          <a:p>
            <a:pPr lvl="0"/>
            <a:r>
              <a:rPr lang="en-US" dirty="0"/>
              <a:t>Fuel</a:t>
            </a:r>
          </a:p>
          <a:p>
            <a:pPr lvl="1"/>
            <a:r>
              <a:rPr lang="en-US" dirty="0"/>
              <a:t>Transportation</a:t>
            </a:r>
          </a:p>
          <a:p>
            <a:pPr lvl="1"/>
            <a:r>
              <a:rPr lang="en-US" dirty="0"/>
              <a:t>Extra Curricular</a:t>
            </a:r>
          </a:p>
          <a:p>
            <a:pPr lvl="0"/>
            <a:r>
              <a:rPr lang="en-US" dirty="0"/>
              <a:t>Tax Office</a:t>
            </a:r>
          </a:p>
          <a:p>
            <a:pPr lvl="0"/>
            <a:r>
              <a:rPr lang="en-US" dirty="0"/>
              <a:t>County Appraisal District (CAD)</a:t>
            </a:r>
          </a:p>
          <a:p>
            <a:pPr lvl="0"/>
            <a:r>
              <a:rPr lang="en-US" dirty="0"/>
              <a:t>Chapter 41 Payments</a:t>
            </a:r>
          </a:p>
          <a:p>
            <a:pPr lvl="0"/>
            <a:r>
              <a:rPr lang="en-US" dirty="0"/>
              <a:t>Debt Service, Bond Payments, Principal, Interest</a:t>
            </a:r>
          </a:p>
          <a:p>
            <a:pPr lvl="0"/>
            <a:r>
              <a:rPr lang="en-US" dirty="0"/>
              <a:t>SSA</a:t>
            </a:r>
          </a:p>
          <a:p>
            <a:pPr marL="0" indent="0">
              <a:buNone/>
            </a:pPr>
            <a:endParaRPr lang="en-US" dirty="0"/>
          </a:p>
        </p:txBody>
      </p:sp>
    </p:spTree>
    <p:extLst>
      <p:ext uri="{BB962C8B-B14F-4D97-AF65-F5344CB8AC3E}">
        <p14:creationId xmlns:p14="http://schemas.microsoft.com/office/powerpoint/2010/main" val="350399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Legal Fees</a:t>
            </a:r>
          </a:p>
          <a:p>
            <a:pPr lvl="0"/>
            <a:r>
              <a:rPr lang="en-US" dirty="0"/>
              <a:t>Audit Fees</a:t>
            </a:r>
          </a:p>
          <a:p>
            <a:pPr lvl="0"/>
            <a:r>
              <a:rPr lang="en-US" dirty="0"/>
              <a:t>Technology</a:t>
            </a:r>
          </a:p>
          <a:p>
            <a:pPr lvl="0"/>
            <a:r>
              <a:rPr lang="en-US" dirty="0"/>
              <a:t>Extra Curricular</a:t>
            </a:r>
          </a:p>
          <a:p>
            <a:pPr lvl="1"/>
            <a:r>
              <a:rPr lang="en-US" dirty="0"/>
              <a:t>Officials</a:t>
            </a:r>
          </a:p>
          <a:p>
            <a:pPr lvl="1"/>
            <a:r>
              <a:rPr lang="en-US" dirty="0"/>
              <a:t>Post District</a:t>
            </a:r>
          </a:p>
          <a:p>
            <a:pPr lvl="1"/>
            <a:r>
              <a:rPr lang="en-US" dirty="0"/>
              <a:t>Letter Jackets</a:t>
            </a:r>
          </a:p>
          <a:p>
            <a:pPr lvl="1"/>
            <a:r>
              <a:rPr lang="en-US" dirty="0"/>
              <a:t>Travel</a:t>
            </a:r>
          </a:p>
          <a:p>
            <a:pPr lvl="1"/>
            <a:r>
              <a:rPr lang="en-US" dirty="0"/>
              <a:t>Tournament fees</a:t>
            </a:r>
          </a:p>
          <a:p>
            <a:pPr lvl="1"/>
            <a:r>
              <a:rPr lang="en-US" dirty="0"/>
              <a:t>Supplies/uniforms</a:t>
            </a:r>
          </a:p>
          <a:p>
            <a:pPr marL="0" indent="0">
              <a:buNone/>
            </a:pPr>
            <a:endParaRPr lang="en-US" dirty="0"/>
          </a:p>
        </p:txBody>
      </p:sp>
    </p:spTree>
    <p:extLst>
      <p:ext uri="{BB962C8B-B14F-4D97-AF65-F5344CB8AC3E}">
        <p14:creationId xmlns:p14="http://schemas.microsoft.com/office/powerpoint/2010/main" val="324722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p:txBody>
          <a:bodyPr/>
          <a:lstStyle/>
          <a:p>
            <a:pPr lvl="0"/>
            <a:r>
              <a:rPr lang="en-US" dirty="0"/>
              <a:t>Capital Purchases (over $5000)</a:t>
            </a:r>
          </a:p>
          <a:p>
            <a:pPr lvl="1"/>
            <a:r>
              <a:rPr lang="en-US" dirty="0"/>
              <a:t>Buses</a:t>
            </a:r>
          </a:p>
          <a:p>
            <a:pPr lvl="1"/>
            <a:r>
              <a:rPr lang="en-US" dirty="0"/>
              <a:t>Land/Property</a:t>
            </a:r>
          </a:p>
          <a:p>
            <a:pPr lvl="1"/>
            <a:r>
              <a:rPr lang="en-US" dirty="0"/>
              <a:t>Equipment</a:t>
            </a:r>
          </a:p>
          <a:p>
            <a:pPr lvl="2"/>
            <a:r>
              <a:rPr lang="en-US" dirty="0"/>
              <a:t>Athletics</a:t>
            </a:r>
          </a:p>
          <a:p>
            <a:pPr lvl="2"/>
            <a:r>
              <a:rPr lang="en-US" dirty="0"/>
              <a:t>Band</a:t>
            </a:r>
          </a:p>
          <a:p>
            <a:r>
              <a:rPr lang="en-US" dirty="0"/>
              <a:t>Maintenance</a:t>
            </a:r>
          </a:p>
        </p:txBody>
      </p:sp>
    </p:spTree>
    <p:extLst>
      <p:ext uri="{BB962C8B-B14F-4D97-AF65-F5344CB8AC3E}">
        <p14:creationId xmlns:p14="http://schemas.microsoft.com/office/powerpoint/2010/main" val="104133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Staff Development/Travel</a:t>
            </a:r>
          </a:p>
          <a:p>
            <a:pPr lvl="1"/>
            <a:r>
              <a:rPr lang="en-US" dirty="0"/>
              <a:t>Teacher</a:t>
            </a:r>
          </a:p>
          <a:p>
            <a:pPr lvl="1"/>
            <a:r>
              <a:rPr lang="en-US" dirty="0"/>
              <a:t>Student</a:t>
            </a:r>
          </a:p>
          <a:p>
            <a:pPr lvl="0"/>
            <a:r>
              <a:rPr lang="en-US" dirty="0"/>
              <a:t>Supplies</a:t>
            </a:r>
          </a:p>
          <a:p>
            <a:pPr lvl="1"/>
            <a:r>
              <a:rPr lang="en-US" dirty="0"/>
              <a:t>Books</a:t>
            </a:r>
          </a:p>
          <a:p>
            <a:pPr lvl="1"/>
            <a:r>
              <a:rPr lang="en-US" dirty="0"/>
              <a:t>Furniture</a:t>
            </a:r>
          </a:p>
          <a:p>
            <a:pPr lvl="1"/>
            <a:r>
              <a:rPr lang="en-US" dirty="0"/>
              <a:t>Computers</a:t>
            </a:r>
          </a:p>
          <a:p>
            <a:pPr lvl="1"/>
            <a:r>
              <a:rPr lang="en-US" dirty="0"/>
              <a:t>Testing materials</a:t>
            </a:r>
          </a:p>
          <a:p>
            <a:pPr lvl="1"/>
            <a:r>
              <a:rPr lang="en-US" dirty="0"/>
              <a:t>Paper</a:t>
            </a:r>
          </a:p>
          <a:p>
            <a:pPr lvl="1"/>
            <a:r>
              <a:rPr lang="en-US" dirty="0"/>
              <a:t>Postage</a:t>
            </a:r>
          </a:p>
          <a:p>
            <a:pPr marL="0" indent="0">
              <a:buNone/>
            </a:pPr>
            <a:endParaRPr lang="en-US" dirty="0"/>
          </a:p>
        </p:txBody>
      </p:sp>
    </p:spTree>
    <p:extLst>
      <p:ext uri="{BB962C8B-B14F-4D97-AF65-F5344CB8AC3E}">
        <p14:creationId xmlns:p14="http://schemas.microsoft.com/office/powerpoint/2010/main" val="126385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idx="1"/>
          </p:nvPr>
        </p:nvSpPr>
        <p:spPr/>
        <p:txBody>
          <a:bodyPr/>
          <a:lstStyle/>
          <a:p>
            <a:pPr lvl="0"/>
            <a:r>
              <a:rPr lang="en-US" dirty="0"/>
              <a:t>Repairs</a:t>
            </a:r>
          </a:p>
          <a:p>
            <a:pPr lvl="0"/>
            <a:r>
              <a:rPr lang="en-US" dirty="0"/>
              <a:t>Professional Organizations</a:t>
            </a:r>
          </a:p>
          <a:p>
            <a:pPr lvl="0"/>
            <a:r>
              <a:rPr lang="en-US" dirty="0"/>
              <a:t>Food Service</a:t>
            </a:r>
          </a:p>
          <a:p>
            <a:pPr lvl="1"/>
            <a:r>
              <a:rPr lang="en-US" dirty="0"/>
              <a:t>Commodities </a:t>
            </a:r>
          </a:p>
          <a:p>
            <a:pPr lvl="1"/>
            <a:r>
              <a:rPr lang="en-US" dirty="0"/>
              <a:t>Food</a:t>
            </a:r>
          </a:p>
          <a:p>
            <a:pPr lvl="1"/>
            <a:r>
              <a:rPr lang="en-US" dirty="0"/>
              <a:t>Non Food</a:t>
            </a:r>
          </a:p>
          <a:p>
            <a:r>
              <a:rPr lang="en-US" dirty="0"/>
              <a:t>Equipment</a:t>
            </a:r>
          </a:p>
        </p:txBody>
      </p:sp>
    </p:spTree>
    <p:extLst>
      <p:ext uri="{BB962C8B-B14F-4D97-AF65-F5344CB8AC3E}">
        <p14:creationId xmlns:p14="http://schemas.microsoft.com/office/powerpoint/2010/main" val="252291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covered</a:t>
            </a:r>
            <a:endParaRPr lang="en-US" dirty="0"/>
          </a:p>
        </p:txBody>
      </p:sp>
      <p:sp>
        <p:nvSpPr>
          <p:cNvPr id="3" name="Content Placeholder 2"/>
          <p:cNvSpPr>
            <a:spLocks noGrp="1"/>
          </p:cNvSpPr>
          <p:nvPr>
            <p:ph idx="1"/>
          </p:nvPr>
        </p:nvSpPr>
        <p:spPr/>
        <p:txBody>
          <a:bodyPr/>
          <a:lstStyle/>
          <a:p>
            <a:r>
              <a:rPr lang="en-US" dirty="0" smtClean="0"/>
              <a:t>Budgeting Legal Requirements</a:t>
            </a:r>
          </a:p>
          <a:p>
            <a:r>
              <a:rPr lang="en-US" dirty="0" smtClean="0"/>
              <a:t>School Finance &amp; the  Template</a:t>
            </a:r>
          </a:p>
          <a:p>
            <a:r>
              <a:rPr lang="en-US" dirty="0" smtClean="0"/>
              <a:t>What to look for in Budgeting</a:t>
            </a:r>
          </a:p>
          <a:p>
            <a:r>
              <a:rPr lang="en-US" dirty="0" smtClean="0"/>
              <a:t>FIRST Report</a:t>
            </a:r>
            <a:endParaRPr lang="en-US" dirty="0"/>
          </a:p>
        </p:txBody>
      </p:sp>
    </p:spTree>
    <p:extLst>
      <p:ext uri="{BB962C8B-B14F-4D97-AF65-F5344CB8AC3E}">
        <p14:creationId xmlns:p14="http://schemas.microsoft.com/office/powerpoint/2010/main" val="90070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Year Payroll</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Salary Schedule</a:t>
            </a:r>
          </a:p>
          <a:p>
            <a:pPr lvl="0"/>
            <a:r>
              <a:rPr lang="en-US" dirty="0"/>
              <a:t>Step increase</a:t>
            </a:r>
          </a:p>
          <a:p>
            <a:pPr lvl="0"/>
            <a:r>
              <a:rPr lang="en-US" dirty="0"/>
              <a:t>TRS On </a:t>
            </a:r>
            <a:r>
              <a:rPr lang="en-US" dirty="0" smtClean="0"/>
              <a:t>Behalf</a:t>
            </a:r>
          </a:p>
          <a:p>
            <a:pPr lvl="0"/>
            <a:r>
              <a:rPr lang="en-US" dirty="0"/>
              <a:t>Stipends (verify)</a:t>
            </a:r>
          </a:p>
          <a:p>
            <a:pPr lvl="0"/>
            <a:r>
              <a:rPr lang="en-US" dirty="0"/>
              <a:t>Health Insurance</a:t>
            </a:r>
          </a:p>
          <a:p>
            <a:pPr lvl="0"/>
            <a:r>
              <a:rPr lang="en-US" dirty="0"/>
              <a:t>Other </a:t>
            </a:r>
            <a:r>
              <a:rPr lang="en-US" dirty="0" smtClean="0"/>
              <a:t>Benefits</a:t>
            </a:r>
            <a:endParaRPr lang="en-US" dirty="0"/>
          </a:p>
          <a:p>
            <a:pPr marL="0" indent="0">
              <a:buNone/>
            </a:pPr>
            <a:r>
              <a:rPr lang="en-US" dirty="0" smtClean="0"/>
              <a:t>Do </a:t>
            </a:r>
            <a:r>
              <a:rPr lang="en-US" dirty="0"/>
              <a:t>by hand after </a:t>
            </a:r>
            <a:r>
              <a:rPr lang="en-US" dirty="0" smtClean="0"/>
              <a:t>NY Payroll </a:t>
            </a:r>
            <a:r>
              <a:rPr lang="en-US" dirty="0"/>
              <a:t>interfaces with Budget</a:t>
            </a:r>
          </a:p>
          <a:p>
            <a:pPr lvl="0"/>
            <a:r>
              <a:rPr lang="en-US" dirty="0" smtClean="0"/>
              <a:t>Substitutes –</a:t>
            </a:r>
          </a:p>
          <a:p>
            <a:pPr lvl="0"/>
            <a:r>
              <a:rPr lang="en-US" dirty="0" smtClean="0"/>
              <a:t>Worker’s </a:t>
            </a:r>
            <a:r>
              <a:rPr lang="en-US" dirty="0"/>
              <a:t>Compensation</a:t>
            </a:r>
          </a:p>
          <a:p>
            <a:pPr lvl="0"/>
            <a:r>
              <a:rPr lang="en-US" dirty="0"/>
              <a:t>Unemployment</a:t>
            </a:r>
          </a:p>
          <a:p>
            <a:pPr marL="0" indent="0">
              <a:buNone/>
            </a:pPr>
            <a:endParaRPr lang="en-US" dirty="0"/>
          </a:p>
        </p:txBody>
      </p:sp>
    </p:spTree>
    <p:extLst>
      <p:ext uri="{BB962C8B-B14F-4D97-AF65-F5344CB8AC3E}">
        <p14:creationId xmlns:p14="http://schemas.microsoft.com/office/powerpoint/2010/main" val="266604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46819"/>
          </a:xfrm>
        </p:spPr>
        <p:txBody>
          <a:bodyPr>
            <a:normAutofit fontScale="90000"/>
          </a:bodyPr>
          <a:lstStyle/>
          <a:p>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69" y="662152"/>
            <a:ext cx="11666483" cy="512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39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Take to the Board for approval</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975" y="2231627"/>
            <a:ext cx="9604375" cy="301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95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take to the board</a:t>
            </a:r>
            <a:br>
              <a:rPr lang="en-US" dirty="0" smtClean="0"/>
            </a:b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0500" y="1371600"/>
            <a:ext cx="9740900" cy="44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1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to first</a:t>
            </a:r>
            <a:endParaRPr lang="en-US" dirty="0"/>
          </a:p>
        </p:txBody>
      </p:sp>
      <p:sp>
        <p:nvSpPr>
          <p:cNvPr id="3" name="Content Placeholder 2"/>
          <p:cNvSpPr>
            <a:spLocks noGrp="1"/>
          </p:cNvSpPr>
          <p:nvPr>
            <p:ph idx="1"/>
          </p:nvPr>
        </p:nvSpPr>
        <p:spPr/>
        <p:txBody>
          <a:bodyPr/>
          <a:lstStyle/>
          <a:p>
            <a:r>
              <a:rPr lang="en-US" dirty="0" smtClean="0"/>
              <a:t>Change in fund balance:  over 3 years decrease less than 25% </a:t>
            </a:r>
            <a:r>
              <a:rPr lang="en-US" dirty="0" smtClean="0">
                <a:solidFill>
                  <a:srgbClr val="0070C0"/>
                </a:solidFill>
              </a:rPr>
              <a:t>or </a:t>
            </a:r>
            <a:r>
              <a:rPr lang="en-US" dirty="0" smtClean="0"/>
              <a:t>exceed 75 days operational expenditures</a:t>
            </a:r>
          </a:p>
          <a:p>
            <a:r>
              <a:rPr lang="en-US" dirty="0" smtClean="0"/>
              <a:t>Difference in projected ADA and actual ADA within the allotted range</a:t>
            </a:r>
          </a:p>
          <a:p>
            <a:r>
              <a:rPr lang="en-US" dirty="0" smtClean="0"/>
              <a:t>Required publications published on website (adopted budget, prior two years’ budgets, AFR, superintendent’s contract, check registers, utilities, etc.)</a:t>
            </a:r>
          </a:p>
          <a:p>
            <a:r>
              <a:rPr lang="en-US" dirty="0" smtClean="0"/>
              <a:t>Discussion of district’s property values and the tax collection lag (within 120 days before adopting the budget)  </a:t>
            </a:r>
          </a:p>
          <a:p>
            <a:pPr marL="457200"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3139863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to first</a:t>
            </a:r>
            <a:endParaRPr lang="en-US" dirty="0"/>
          </a:p>
        </p:txBody>
      </p:sp>
      <p:sp>
        <p:nvSpPr>
          <p:cNvPr id="3" name="Content Placeholder 2"/>
          <p:cNvSpPr>
            <a:spLocks noGrp="1"/>
          </p:cNvSpPr>
          <p:nvPr>
            <p:ph idx="1"/>
          </p:nvPr>
        </p:nvSpPr>
        <p:spPr/>
        <p:txBody>
          <a:bodyPr/>
          <a:lstStyle/>
          <a:p>
            <a:r>
              <a:rPr lang="en-US" dirty="0" smtClean="0"/>
              <a:t>Less than a 10% variance between budgeted revenues and actual revenues for the last three years. </a:t>
            </a:r>
          </a:p>
          <a:p>
            <a:r>
              <a:rPr lang="en-US" dirty="0" smtClean="0"/>
              <a:t>Untimely payments to TWC, TRS, IRS and other governmental agencies</a:t>
            </a:r>
          </a:p>
          <a:p>
            <a:pPr marL="0" indent="0">
              <a:buNone/>
            </a:pPr>
            <a:endParaRPr lang="en-US" dirty="0"/>
          </a:p>
          <a:p>
            <a:pPr marL="0" indent="0">
              <a:buNone/>
            </a:pPr>
            <a:r>
              <a:rPr lang="en-US" dirty="0" smtClean="0"/>
              <a:t>There were other changes to FIRST in assigned points and changes in regards to districts with debt that are not included here.</a:t>
            </a:r>
            <a:endParaRPr lang="en-US" dirty="0"/>
          </a:p>
        </p:txBody>
      </p:sp>
    </p:spTree>
    <p:extLst>
      <p:ext uri="{BB962C8B-B14F-4D97-AF65-F5344CB8AC3E}">
        <p14:creationId xmlns:p14="http://schemas.microsoft.com/office/powerpoint/2010/main" val="3142874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now?</a:t>
            </a:r>
            <a:endParaRPr lang="en-US" dirty="0"/>
          </a:p>
        </p:txBody>
      </p:sp>
      <p:sp>
        <p:nvSpPr>
          <p:cNvPr id="3" name="Content Placeholder 2"/>
          <p:cNvSpPr>
            <a:spLocks noGrp="1"/>
          </p:cNvSpPr>
          <p:nvPr>
            <p:ph idx="1"/>
          </p:nvPr>
        </p:nvSpPr>
        <p:spPr/>
        <p:txBody>
          <a:bodyPr/>
          <a:lstStyle/>
          <a:p>
            <a:pPr marL="0" indent="0">
              <a:buNone/>
            </a:pPr>
            <a:r>
              <a:rPr lang="en-US" dirty="0" smtClean="0"/>
              <a:t>Begin the Budget Process for 2018-2019</a:t>
            </a:r>
          </a:p>
          <a:p>
            <a:r>
              <a:rPr lang="en-US" dirty="0" smtClean="0"/>
              <a:t>Enrollment numbers</a:t>
            </a:r>
          </a:p>
          <a:p>
            <a:r>
              <a:rPr lang="en-US" dirty="0" smtClean="0"/>
              <a:t>Staff numbers</a:t>
            </a:r>
          </a:p>
          <a:p>
            <a:r>
              <a:rPr lang="en-US" dirty="0" smtClean="0"/>
              <a:t>Projected revenues</a:t>
            </a:r>
          </a:p>
          <a:p>
            <a:r>
              <a:rPr lang="en-US" dirty="0" smtClean="0"/>
              <a:t>Projected expenditures – salary schedule, contracted services, projected utilities, fuel, program changes, etc.</a:t>
            </a:r>
          </a:p>
          <a:p>
            <a:r>
              <a:rPr lang="en-US" dirty="0" smtClean="0"/>
              <a:t>Run a new template with updated numbers each six weeks</a:t>
            </a:r>
            <a:endParaRPr lang="en-US" dirty="0"/>
          </a:p>
        </p:txBody>
      </p:sp>
    </p:spTree>
    <p:extLst>
      <p:ext uri="{BB962C8B-B14F-4D97-AF65-F5344CB8AC3E}">
        <p14:creationId xmlns:p14="http://schemas.microsoft.com/office/powerpoint/2010/main" val="240735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Service Center 15</a:t>
            </a:r>
            <a:endParaRPr lang="en-US" dirty="0"/>
          </a:p>
        </p:txBody>
      </p:sp>
      <p:sp>
        <p:nvSpPr>
          <p:cNvPr id="3" name="Content Placeholder 2"/>
          <p:cNvSpPr>
            <a:spLocks noGrp="1"/>
          </p:cNvSpPr>
          <p:nvPr>
            <p:ph idx="1"/>
          </p:nvPr>
        </p:nvSpPr>
        <p:spPr/>
        <p:txBody>
          <a:bodyPr/>
          <a:lstStyle/>
          <a:p>
            <a:pPr marL="0" indent="0">
              <a:buNone/>
            </a:pPr>
            <a:r>
              <a:rPr lang="en-US" dirty="0" smtClean="0"/>
              <a:t>Henri Gearing - Coordinator of Financial Services</a:t>
            </a:r>
          </a:p>
          <a:p>
            <a:pPr marL="0" indent="0">
              <a:buNone/>
            </a:pPr>
            <a:r>
              <a:rPr lang="en-US" dirty="0" smtClean="0"/>
              <a:t>830-683-7615</a:t>
            </a:r>
          </a:p>
        </p:txBody>
      </p:sp>
    </p:spTree>
    <p:extLst>
      <p:ext uri="{BB962C8B-B14F-4D97-AF65-F5344CB8AC3E}">
        <p14:creationId xmlns:p14="http://schemas.microsoft.com/office/powerpoint/2010/main" val="249695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Law</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As required by Texas Education Code §§44.002 and 44.004(a), a school district is required to adopt a budget for the next succeeding fiscal year by June 30th or August 31st. </a:t>
            </a:r>
          </a:p>
        </p:txBody>
      </p:sp>
    </p:spTree>
    <p:extLst>
      <p:ext uri="{BB962C8B-B14F-4D97-AF65-F5344CB8AC3E}">
        <p14:creationId xmlns:p14="http://schemas.microsoft.com/office/powerpoint/2010/main" val="609981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 from TEA</a:t>
            </a:r>
            <a:endParaRPr lang="en-US" dirty="0"/>
          </a:p>
        </p:txBody>
      </p:sp>
      <p:sp>
        <p:nvSpPr>
          <p:cNvPr id="3" name="Content Placeholder 2"/>
          <p:cNvSpPr>
            <a:spLocks noGrp="1"/>
          </p:cNvSpPr>
          <p:nvPr>
            <p:ph idx="1"/>
          </p:nvPr>
        </p:nvSpPr>
        <p:spPr/>
        <p:txBody>
          <a:bodyPr/>
          <a:lstStyle/>
          <a:p>
            <a:r>
              <a:rPr lang="en-US" dirty="0"/>
              <a:t>The superintendent is the budget officer for the district and prepares or causes the budget to be prepared. </a:t>
            </a:r>
            <a:endParaRPr lang="en-US" dirty="0" smtClean="0"/>
          </a:p>
          <a:p>
            <a:r>
              <a:rPr lang="en-US" dirty="0" smtClean="0"/>
              <a:t>The </a:t>
            </a:r>
            <a:r>
              <a:rPr lang="en-US" dirty="0"/>
              <a:t>district budget must be prepared by a date set by the state board of education, currently August 31 (June 30 if the district uses a July 1 fiscal year start date). In order for the budget to be adopted by the board of trustees, inclusive of amendments, the district budget must be prepared by August 20 (June 19 if the district uses a July 1 fiscal year start date). </a:t>
            </a:r>
          </a:p>
        </p:txBody>
      </p:sp>
    </p:spTree>
    <p:extLst>
      <p:ext uri="{BB962C8B-B14F-4D97-AF65-F5344CB8AC3E}">
        <p14:creationId xmlns:p14="http://schemas.microsoft.com/office/powerpoint/2010/main" val="2449306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 from tea</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president of the board of trustees must call a public meeting of the board of trustees, giving ten days public notice in a newspaper, for the adoption of the district budget. Any taxpayer in the district may be present and participate in the meeting</a:t>
            </a:r>
            <a:r>
              <a:rPr lang="en-US" dirty="0" smtClean="0"/>
              <a:t>.</a:t>
            </a:r>
          </a:p>
          <a:p>
            <a:r>
              <a:rPr lang="en-US" dirty="0" smtClean="0"/>
              <a:t>Concurrently </a:t>
            </a:r>
            <a:r>
              <a:rPr lang="en-US" dirty="0"/>
              <a:t>with the publication of notice of the budget above, a school district must post a summary of the proposed budget on the school district’s Internet website or in the district’s central administrative office if the school district has no Internet website. The budget summary must include a comparison to the previous year’s actual spending and information relating to per-student and aggregate spending on instruction, instructional support, central administration, district operations, debt service, and any other category designated by the commissioner. (Section 44.0041, TEC).</a:t>
            </a:r>
          </a:p>
        </p:txBody>
      </p:sp>
    </p:spTree>
    <p:extLst>
      <p:ext uri="{BB962C8B-B14F-4D97-AF65-F5344CB8AC3E}">
        <p14:creationId xmlns:p14="http://schemas.microsoft.com/office/powerpoint/2010/main" val="2300072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funding is dependent on:</a:t>
            </a:r>
            <a:endParaRPr lang="en-US" dirty="0"/>
          </a:p>
        </p:txBody>
      </p:sp>
      <p:sp>
        <p:nvSpPr>
          <p:cNvPr id="3" name="Content Placeholder 2"/>
          <p:cNvSpPr>
            <a:spLocks noGrp="1"/>
          </p:cNvSpPr>
          <p:nvPr>
            <p:ph idx="1"/>
          </p:nvPr>
        </p:nvSpPr>
        <p:spPr/>
        <p:txBody>
          <a:bodyPr/>
          <a:lstStyle/>
          <a:p>
            <a:r>
              <a:rPr lang="en-US" sz="2400" dirty="0" smtClean="0"/>
              <a:t>ADA – Average Daily Attendance</a:t>
            </a:r>
          </a:p>
          <a:p>
            <a:r>
              <a:rPr lang="en-US" sz="2400" dirty="0" smtClean="0"/>
              <a:t>Property Values Certified from your CAD (County Appraisal District) and therefore tax collections</a:t>
            </a:r>
          </a:p>
          <a:p>
            <a:r>
              <a:rPr lang="en-US" sz="2400" dirty="0" smtClean="0"/>
              <a:t>State Funding Formulas</a:t>
            </a:r>
          </a:p>
          <a:p>
            <a:endParaRPr lang="en-US" dirty="0"/>
          </a:p>
        </p:txBody>
      </p:sp>
    </p:spTree>
    <p:extLst>
      <p:ext uri="{BB962C8B-B14F-4D97-AF65-F5344CB8AC3E}">
        <p14:creationId xmlns:p14="http://schemas.microsoft.com/office/powerpoint/2010/main" val="1822334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funding elements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25228"/>
              </p:ext>
            </p:extLst>
          </p:nvPr>
        </p:nvGraphicFramePr>
        <p:xfrm>
          <a:off x="1547447" y="1853757"/>
          <a:ext cx="9507406" cy="3813521"/>
        </p:xfrm>
        <a:graphic>
          <a:graphicData uri="http://schemas.openxmlformats.org/drawingml/2006/table">
            <a:tbl>
              <a:tblPr/>
              <a:tblGrid>
                <a:gridCol w="1833490">
                  <a:extLst>
                    <a:ext uri="{9D8B030D-6E8A-4147-A177-3AD203B41FA5}">
                      <a16:colId xmlns:a16="http://schemas.microsoft.com/office/drawing/2014/main" val="367886363"/>
                    </a:ext>
                  </a:extLst>
                </a:gridCol>
                <a:gridCol w="4125349">
                  <a:extLst>
                    <a:ext uri="{9D8B030D-6E8A-4147-A177-3AD203B41FA5}">
                      <a16:colId xmlns:a16="http://schemas.microsoft.com/office/drawing/2014/main" val="3447159794"/>
                    </a:ext>
                  </a:extLst>
                </a:gridCol>
                <a:gridCol w="1665420">
                  <a:extLst>
                    <a:ext uri="{9D8B030D-6E8A-4147-A177-3AD203B41FA5}">
                      <a16:colId xmlns:a16="http://schemas.microsoft.com/office/drawing/2014/main" val="2142393816"/>
                    </a:ext>
                  </a:extLst>
                </a:gridCol>
                <a:gridCol w="217727">
                  <a:extLst>
                    <a:ext uri="{9D8B030D-6E8A-4147-A177-3AD203B41FA5}">
                      <a16:colId xmlns:a16="http://schemas.microsoft.com/office/drawing/2014/main" val="1150981981"/>
                    </a:ext>
                  </a:extLst>
                </a:gridCol>
                <a:gridCol w="1665420">
                  <a:extLst>
                    <a:ext uri="{9D8B030D-6E8A-4147-A177-3AD203B41FA5}">
                      <a16:colId xmlns:a16="http://schemas.microsoft.com/office/drawing/2014/main" val="2323896546"/>
                    </a:ext>
                  </a:extLst>
                </a:gridCol>
              </a:tblGrid>
              <a:tr h="195565">
                <a:tc>
                  <a:txBody>
                    <a:bodyPr/>
                    <a:lstStyle/>
                    <a:p>
                      <a:pPr algn="l" fontAlgn="b"/>
                      <a:r>
                        <a:rPr lang="en-US" sz="8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1" i="0" u="none" strike="noStrike">
                          <a:solidFill>
                            <a:srgbClr val="FF0000"/>
                          </a:solidFill>
                          <a:effectLst/>
                          <a:latin typeface="Arial MT"/>
                        </a:rPr>
                        <a:t>Funding Elements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3366"/>
                          </a:solidFill>
                          <a:effectLst/>
                          <a:latin typeface="Arial MT"/>
                        </a:rPr>
                        <a:t>2016-17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003366"/>
                          </a:solidFill>
                          <a:effectLst/>
                          <a:latin typeface="Arial MT"/>
                        </a:rPr>
                        <a:t>2017-18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534436508"/>
                  </a:ext>
                </a:extLst>
              </a:tr>
              <a:tr h="195565">
                <a:tc>
                  <a:txBody>
                    <a:bodyPr/>
                    <a:lstStyle/>
                    <a:p>
                      <a:pPr algn="l" fontAlgn="b"/>
                      <a:r>
                        <a:rPr lang="en-US" sz="1100" b="1" i="0" u="none" strike="noStrike">
                          <a:effectLst/>
                          <a:latin typeface="Arial MT"/>
                        </a:rPr>
                        <a:t>Students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8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003366"/>
                          </a:solidFill>
                          <a:effectLst/>
                          <a:latin typeface="Arial MT"/>
                        </a:rPr>
                        <a:t>Data Entry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003366"/>
                          </a:solidFill>
                          <a:effectLst/>
                          <a:latin typeface="Arial MT"/>
                        </a:rPr>
                        <a:t>Data Entry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62384833"/>
                  </a:ext>
                </a:extLst>
              </a:tr>
              <a:tr h="162971">
                <a:tc gridSpan="2">
                  <a:txBody>
                    <a:bodyPr/>
                    <a:lstStyle/>
                    <a:p>
                      <a:pPr algn="l" fontAlgn="b"/>
                      <a:r>
                        <a:rPr lang="en-US" sz="900" b="0" i="0" u="none" strike="noStrike">
                          <a:effectLst/>
                          <a:latin typeface="Arial MT"/>
                        </a:rPr>
                        <a:t>Refined ADA (PreK - 12)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119.842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008080"/>
                          </a:solidFill>
                          <a:effectLst/>
                          <a:latin typeface="Arial MT"/>
                        </a:rPr>
                        <a:t>111.179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403275"/>
                  </a:ext>
                </a:extLst>
              </a:tr>
              <a:tr h="162971">
                <a:tc gridSpan="2">
                  <a:txBody>
                    <a:bodyPr/>
                    <a:lstStyle/>
                    <a:p>
                      <a:pPr algn="l" fontAlgn="b"/>
                      <a:r>
                        <a:rPr lang="en-US" sz="900" b="0" i="0" u="none" strike="noStrike">
                          <a:effectLst/>
                          <a:latin typeface="Arial MT"/>
                        </a:rPr>
                        <a:t>High School Refined ADA (Grades 9 thru 12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38.900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8080"/>
                          </a:solidFill>
                          <a:effectLst/>
                          <a:latin typeface="Arial MT"/>
                        </a:rPr>
                        <a:t>40.450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795995184"/>
                  </a:ext>
                </a:extLst>
              </a:tr>
              <a:tr h="162971">
                <a:tc gridSpan="2">
                  <a:txBody>
                    <a:bodyPr/>
                    <a:lstStyle/>
                    <a:p>
                      <a:pPr algn="l" fontAlgn="b"/>
                      <a:r>
                        <a:rPr lang="en-US" sz="900" b="1" i="0" u="none" strike="noStrike">
                          <a:effectLst/>
                          <a:latin typeface="Arial MT"/>
                        </a:rPr>
                        <a:t>Special Education Instructional Arrangement FTEs: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r>
                        <a:rPr lang="en-US" sz="8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8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8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654918279"/>
                  </a:ext>
                </a:extLst>
              </a:tr>
              <a:tr h="162971">
                <a:tc gridSpan="2">
                  <a:txBody>
                    <a:bodyPr/>
                    <a:lstStyle/>
                    <a:p>
                      <a:pPr algn="l" fontAlgn="b"/>
                      <a:r>
                        <a:rPr lang="en-US" sz="900" b="0" i="0" u="none" strike="noStrike">
                          <a:effectLst/>
                          <a:latin typeface="Arial MT"/>
                        </a:rPr>
                        <a:t>   Homebound (Code 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1056104"/>
                  </a:ext>
                </a:extLst>
              </a:tr>
              <a:tr h="162971">
                <a:tc gridSpan="2">
                  <a:txBody>
                    <a:bodyPr/>
                    <a:lstStyle/>
                    <a:p>
                      <a:pPr algn="l" fontAlgn="b"/>
                      <a:r>
                        <a:rPr lang="en-US" sz="900" b="0" i="0" u="none" strike="noStrike">
                          <a:effectLst/>
                          <a:latin typeface="Arial MT"/>
                        </a:rPr>
                        <a:t>   Hospital Class (Code 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37494605"/>
                  </a:ext>
                </a:extLst>
              </a:tr>
              <a:tr h="162971">
                <a:tc gridSpan="2">
                  <a:txBody>
                    <a:bodyPr/>
                    <a:lstStyle/>
                    <a:p>
                      <a:pPr algn="l" fontAlgn="b"/>
                      <a:r>
                        <a:rPr lang="en-US" sz="900" b="0" i="0" u="none" strike="noStrike">
                          <a:effectLst/>
                          <a:latin typeface="Arial MT"/>
                        </a:rPr>
                        <a:t>   Speech Therapy (Code 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0.136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0.172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597869148"/>
                  </a:ext>
                </a:extLst>
              </a:tr>
              <a:tr h="162971">
                <a:tc gridSpan="2">
                  <a:txBody>
                    <a:bodyPr/>
                    <a:lstStyle/>
                    <a:p>
                      <a:pPr algn="l" fontAlgn="b"/>
                      <a:r>
                        <a:rPr lang="en-US" sz="900" b="0" i="0" u="none" strike="noStrike">
                          <a:effectLst/>
                          <a:latin typeface="Arial MT"/>
                        </a:rPr>
                        <a:t>   Resource Room (Code 41,42)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2.738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2.974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152245425"/>
                  </a:ext>
                </a:extLst>
              </a:tr>
              <a:tr h="162971">
                <a:tc gridSpan="2">
                  <a:txBody>
                    <a:bodyPr/>
                    <a:lstStyle/>
                    <a:p>
                      <a:pPr algn="l" fontAlgn="b"/>
                      <a:r>
                        <a:rPr lang="en-US" sz="900" b="0" i="0" u="none" strike="noStrike">
                          <a:effectLst/>
                          <a:latin typeface="Arial MT"/>
                        </a:rPr>
                        <a:t>   S/C Mild/Mod/Severe (Code 43, 44, &amp; 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0.413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88969224"/>
                  </a:ext>
                </a:extLst>
              </a:tr>
              <a:tr h="162971">
                <a:tc gridSpan="2">
                  <a:txBody>
                    <a:bodyPr/>
                    <a:lstStyle/>
                    <a:p>
                      <a:pPr algn="l" fontAlgn="b"/>
                      <a:r>
                        <a:rPr lang="en-US" sz="900" b="0" i="0" u="none" strike="noStrike">
                          <a:effectLst/>
                          <a:latin typeface="Arial MT"/>
                        </a:rPr>
                        <a:t>   Off Home Campus (Codes 91-98)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34146750"/>
                  </a:ext>
                </a:extLst>
              </a:tr>
              <a:tr h="162971">
                <a:tc>
                  <a:txBody>
                    <a:bodyPr/>
                    <a:lstStyle/>
                    <a:p>
                      <a:pPr algn="l" fontAlgn="b"/>
                      <a:r>
                        <a:rPr lang="en-US" sz="900" b="0" i="0" u="none" strike="noStrike">
                          <a:effectLst/>
                          <a:latin typeface="Arial MT"/>
                        </a:rPr>
                        <a:t>   VAC (Code 08)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1.441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725631007"/>
                  </a:ext>
                </a:extLst>
              </a:tr>
              <a:tr h="162971">
                <a:tc gridSpan="2">
                  <a:txBody>
                    <a:bodyPr/>
                    <a:lstStyle/>
                    <a:p>
                      <a:pPr algn="l" fontAlgn="b"/>
                      <a:r>
                        <a:rPr lang="en-US" sz="900" b="0" i="0" u="none" strike="noStrike">
                          <a:effectLst/>
                          <a:latin typeface="Arial MT"/>
                        </a:rPr>
                        <a:t>   State Schools (Code 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00468514"/>
                  </a:ext>
                </a:extLst>
              </a:tr>
              <a:tr h="162971">
                <a:tc>
                  <a:txBody>
                    <a:bodyPr/>
                    <a:lstStyle/>
                    <a:p>
                      <a:pPr algn="l" fontAlgn="b"/>
                      <a:r>
                        <a:rPr lang="en-US" sz="900" b="0" i="0" u="none" strike="noStrike">
                          <a:effectLst/>
                          <a:latin typeface="Arial MT"/>
                        </a:rPr>
                        <a:t>   Nonpublic Contracts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26704024"/>
                  </a:ext>
                </a:extLst>
              </a:tr>
              <a:tr h="162971">
                <a:tc gridSpan="2">
                  <a:txBody>
                    <a:bodyPr/>
                    <a:lstStyle/>
                    <a:p>
                      <a:pPr algn="l" fontAlgn="b"/>
                      <a:r>
                        <a:rPr lang="en-US" sz="900" b="0" i="0" u="none" strike="noStrike">
                          <a:effectLst/>
                          <a:latin typeface="Arial MT"/>
                        </a:rPr>
                        <a:t>   Res Care &amp; Treatment (Code 81-89)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4.874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3.925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74913706"/>
                  </a:ext>
                </a:extLst>
              </a:tr>
              <a:tr h="162971">
                <a:tc>
                  <a:txBody>
                    <a:bodyPr/>
                    <a:lstStyle/>
                    <a:p>
                      <a:pPr algn="l" fontAlgn="b"/>
                      <a:r>
                        <a:rPr lang="en-US" sz="900" b="0" i="0" u="none" strike="noStrike">
                          <a:effectLst/>
                          <a:latin typeface="Arial MT"/>
                        </a:rPr>
                        <a:t>Mainstream ADA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2.017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1.116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43647348"/>
                  </a:ext>
                </a:extLst>
              </a:tr>
              <a:tr h="162971">
                <a:tc gridSpan="2">
                  <a:txBody>
                    <a:bodyPr/>
                    <a:lstStyle/>
                    <a:p>
                      <a:pPr algn="l" fontAlgn="b"/>
                      <a:r>
                        <a:rPr lang="en-US" sz="900" b="0" i="0" u="none" strike="noStrike">
                          <a:effectLst/>
                          <a:latin typeface="Arial MT"/>
                        </a:rPr>
                        <a:t>Career &amp; Technology FTEs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11.436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8.550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5669086"/>
                  </a:ext>
                </a:extLst>
              </a:tr>
              <a:tr h="162971">
                <a:tc gridSpan="2">
                  <a:txBody>
                    <a:bodyPr/>
                    <a:lstStyle/>
                    <a:p>
                      <a:pPr algn="l" fontAlgn="b"/>
                      <a:r>
                        <a:rPr lang="en-US" sz="900" b="0" i="0" u="none" strike="noStrike">
                          <a:effectLst/>
                          <a:latin typeface="Arial MT"/>
                        </a:rPr>
                        <a:t>Advanced Career &amp; Technology FTEs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32370736"/>
                  </a:ext>
                </a:extLst>
              </a:tr>
              <a:tr h="162971">
                <a:tc gridSpan="2">
                  <a:txBody>
                    <a:bodyPr/>
                    <a:lstStyle/>
                    <a:p>
                      <a:pPr algn="l" fontAlgn="b"/>
                      <a:r>
                        <a:rPr lang="en-US" sz="900" b="0" i="0" u="none" strike="noStrike">
                          <a:effectLst/>
                          <a:latin typeface="Arial MT"/>
                        </a:rPr>
                        <a:t>Compensatory Ed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64.670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74.170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12113089"/>
                  </a:ext>
                </a:extLst>
              </a:tr>
              <a:tr h="162971">
                <a:tc gridSpan="2">
                  <a:txBody>
                    <a:bodyPr/>
                    <a:lstStyle/>
                    <a:p>
                      <a:pPr algn="l" fontAlgn="b"/>
                      <a:r>
                        <a:rPr lang="en-US" sz="900" b="0" i="0" u="none" strike="noStrike">
                          <a:effectLst/>
                          <a:latin typeface="Arial MT"/>
                        </a:rPr>
                        <a:t>FTEs of Pregnant Students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92478281"/>
                  </a:ext>
                </a:extLst>
              </a:tr>
              <a:tr h="162971">
                <a:tc>
                  <a:txBody>
                    <a:bodyPr/>
                    <a:lstStyle/>
                    <a:p>
                      <a:pPr algn="l" fontAlgn="b"/>
                      <a:r>
                        <a:rPr lang="en-US" sz="900" b="0" i="0" u="none" strike="noStrike">
                          <a:effectLst/>
                          <a:latin typeface="Arial MT"/>
                        </a:rPr>
                        <a:t>Bilingual ADA</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2.090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0.741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236041538"/>
                  </a:ext>
                </a:extLst>
              </a:tr>
              <a:tr h="162971">
                <a:tc>
                  <a:txBody>
                    <a:bodyPr/>
                    <a:lstStyle/>
                    <a:p>
                      <a:pPr algn="l" fontAlgn="b"/>
                      <a:r>
                        <a:rPr lang="en-US" sz="900" b="0" i="0" u="none" strike="noStrike">
                          <a:effectLst/>
                          <a:latin typeface="Arial MT"/>
                        </a:rPr>
                        <a:t>G &amp; T  Enrollment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5.167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47651440"/>
                  </a:ext>
                </a:extLst>
              </a:tr>
              <a:tr h="162971">
                <a:tc gridSpan="2">
                  <a:txBody>
                    <a:bodyPr/>
                    <a:lstStyle/>
                    <a:p>
                      <a:pPr algn="l" fontAlgn="b"/>
                      <a:r>
                        <a:rPr lang="en-US" sz="900" b="0" i="0" u="none" strike="noStrike">
                          <a:effectLst/>
                          <a:latin typeface="Arial MT"/>
                        </a:rPr>
                        <a:t>Public Ed Grant Student 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dirty="0">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87249772"/>
                  </a:ext>
                </a:extLst>
              </a:tr>
            </a:tbl>
          </a:graphicData>
        </a:graphic>
      </p:graphicFrame>
    </p:spTree>
    <p:extLst>
      <p:ext uri="{BB962C8B-B14F-4D97-AF65-F5344CB8AC3E}">
        <p14:creationId xmlns:p14="http://schemas.microsoft.com/office/powerpoint/2010/main" val="3275605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tax collections for 2018-2019</a:t>
            </a:r>
            <a:endParaRPr lang="en-US" dirty="0"/>
          </a:p>
        </p:txBody>
      </p:sp>
      <p:graphicFrame>
        <p:nvGraphicFramePr>
          <p:cNvPr id="4" name="Content Placeholder 3"/>
          <p:cNvGraphicFramePr>
            <a:graphicFrameLocks noGrp="1"/>
          </p:cNvGraphicFramePr>
          <p:nvPr>
            <p:ph idx="1"/>
          </p:nvPr>
        </p:nvGraphicFramePr>
        <p:xfrm>
          <a:off x="5561012" y="2019776"/>
          <a:ext cx="1384300" cy="3442335"/>
        </p:xfrm>
        <a:graphic>
          <a:graphicData uri="http://schemas.openxmlformats.org/drawingml/2006/table">
            <a:tbl>
              <a:tblPr/>
              <a:tblGrid>
                <a:gridCol w="1384300">
                  <a:extLst>
                    <a:ext uri="{9D8B030D-6E8A-4147-A177-3AD203B41FA5}">
                      <a16:colId xmlns:a16="http://schemas.microsoft.com/office/drawing/2014/main" val="20000"/>
                    </a:ext>
                  </a:extLst>
                </a:gridCol>
              </a:tblGrid>
              <a:tr h="228600">
                <a:tc>
                  <a:txBody>
                    <a:bodyPr/>
                    <a:lstStyle/>
                    <a:p>
                      <a:pPr algn="ctr" fontAlgn="b"/>
                      <a:r>
                        <a:rPr lang="en-US" sz="1400" b="1" i="0" u="none" strike="noStrike">
                          <a:solidFill>
                            <a:srgbClr val="FF0000"/>
                          </a:solidFill>
                          <a:effectLst/>
                          <a:latin typeface="Arial MT"/>
                        </a:rPr>
                        <a:t>2017 TAX YR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00"/>
                  </a:ext>
                </a:extLst>
              </a:tr>
              <a:tr h="228600">
                <a:tc>
                  <a:txBody>
                    <a:bodyPr/>
                    <a:lstStyle/>
                    <a:p>
                      <a:pPr algn="ctr" fontAlgn="b"/>
                      <a:r>
                        <a:rPr lang="en-US" sz="1400" b="1" i="0" u="none" strike="noStrike">
                          <a:solidFill>
                            <a:srgbClr val="FF0000"/>
                          </a:solidFill>
                          <a:effectLst/>
                          <a:latin typeface="Arial MT"/>
                        </a:rPr>
                        <a:t>PRELIMS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90500">
                <a:tc>
                  <a:txBody>
                    <a:bodyPr/>
                    <a:lstStyle/>
                    <a:p>
                      <a:pPr algn="r" fontAlgn="b"/>
                      <a:r>
                        <a:rPr lang="en-US" sz="1200" b="1" i="0" u="none" strike="noStrike">
                          <a:solidFill>
                            <a:srgbClr val="00808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0500">
                <a:tc>
                  <a:txBody>
                    <a:bodyPr/>
                    <a:lstStyle/>
                    <a:p>
                      <a:pPr algn="r" fontAlgn="b"/>
                      <a:r>
                        <a:rPr lang="en-US" sz="1200" b="1" i="0" u="none" strike="noStrike">
                          <a:solidFill>
                            <a:srgbClr val="00808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0500">
                <a:tc>
                  <a:txBody>
                    <a:bodyPr/>
                    <a:lstStyle/>
                    <a:p>
                      <a:pPr algn="r" fontAlgn="b"/>
                      <a:r>
                        <a:rPr lang="en-US" sz="1200" b="1" i="0" u="none" strike="noStrike">
                          <a:solidFill>
                            <a:srgbClr val="00808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0500">
                <a:tc>
                  <a:txBody>
                    <a:bodyPr/>
                    <a:lstStyle/>
                    <a:p>
                      <a:pPr algn="r" fontAlgn="b"/>
                      <a:r>
                        <a:rPr lang="en-US" sz="1200" b="1" i="0" u="none" strike="noStrike">
                          <a:solidFill>
                            <a:srgbClr val="00808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0500">
                <a:tc>
                  <a:txBody>
                    <a:bodyPr/>
                    <a:lstStyle/>
                    <a:p>
                      <a:pPr algn="r" fontAlgn="b"/>
                      <a:r>
                        <a:rPr lang="en-US" sz="1200" b="1" i="0" u="none" strike="noStrike">
                          <a:solidFill>
                            <a:srgbClr val="00808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0500">
                <a:tc>
                  <a:txBody>
                    <a:bodyPr/>
                    <a:lstStyle/>
                    <a:p>
                      <a:pPr algn="r" fontAlgn="b"/>
                      <a:r>
                        <a:rPr lang="en-US" sz="1200" b="1" i="0" u="none" strike="noStrike">
                          <a:solidFill>
                            <a:srgbClr val="00808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0500">
                <a:tc>
                  <a:txBody>
                    <a:bodyPr/>
                    <a:lstStyle/>
                    <a:p>
                      <a:pPr algn="ctr" fontAlgn="b"/>
                      <a:r>
                        <a:rPr lang="en-US" sz="14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0008"/>
                  </a:ext>
                </a:extLst>
              </a:tr>
              <a:tr h="228600">
                <a:tc>
                  <a:txBody>
                    <a:bodyPr/>
                    <a:lstStyle/>
                    <a:p>
                      <a:pPr algn="ctr" fontAlgn="b"/>
                      <a:r>
                        <a:rPr lang="en-US" sz="1400" b="1" i="0" u="none" strike="noStrike">
                          <a:solidFill>
                            <a:srgbClr val="003366"/>
                          </a:solidFill>
                          <a:effectLst/>
                          <a:latin typeface="Arial MT"/>
                        </a:rPr>
                        <a:t>2018-19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00025">
                <a:tc>
                  <a:txBody>
                    <a:bodyPr/>
                    <a:lstStyle/>
                    <a:p>
                      <a:pPr algn="r" fontAlgn="b"/>
                      <a:r>
                        <a:rPr lang="en-US" sz="1200" b="1" i="0" u="none" strike="noStrike">
                          <a:solidFill>
                            <a:srgbClr val="333399"/>
                          </a:solidFill>
                          <a:effectLst/>
                          <a:latin typeface="Arial MT"/>
                        </a:rPr>
                        <a:t>1.1700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200025">
                <a:tc>
                  <a:txBody>
                    <a:bodyPr/>
                    <a:lstStyle/>
                    <a:p>
                      <a:pPr algn="r" fontAlgn="b"/>
                      <a:r>
                        <a:rPr lang="en-US" sz="1200" b="1" i="0" u="none" strike="noStrike">
                          <a:solidFill>
                            <a:srgbClr val="333399"/>
                          </a:solidFill>
                          <a:effectLst/>
                          <a:latin typeface="Arial MT"/>
                        </a:rPr>
                        <a:t>600,205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200025">
                <a:tc>
                  <a:txBody>
                    <a:bodyPr/>
                    <a:lstStyle/>
                    <a:p>
                      <a:pPr algn="r" fontAlgn="b"/>
                      <a:r>
                        <a:rPr lang="en-US" sz="1200" b="1" i="0" u="none" strike="noStrike">
                          <a:solidFill>
                            <a:srgbClr val="333399"/>
                          </a:solidFill>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2"/>
                  </a:ext>
                </a:extLst>
              </a:tr>
              <a:tr h="200025">
                <a:tc>
                  <a:txBody>
                    <a:bodyPr/>
                    <a:lstStyle/>
                    <a:p>
                      <a:pPr algn="r" fontAlgn="b"/>
                      <a:r>
                        <a:rPr lang="en-US" sz="1200" b="1" i="0" u="none" strike="noStrike">
                          <a:solidFill>
                            <a:srgbClr val="333399"/>
                          </a:solidFill>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r h="200025">
                <a:tc>
                  <a:txBody>
                    <a:bodyPr/>
                    <a:lstStyle/>
                    <a:p>
                      <a:pPr algn="r" fontAlgn="b"/>
                      <a:r>
                        <a:rPr lang="en-US" sz="1200" b="1" i="0" u="none" strike="noStrike">
                          <a:solidFill>
                            <a:srgbClr val="333399"/>
                          </a:solidFill>
                          <a:effectLst/>
                          <a:latin typeface="Arial MT"/>
                        </a:rPr>
                        <a:t>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4"/>
                  </a:ext>
                </a:extLst>
              </a:tr>
              <a:tr h="200025">
                <a:tc>
                  <a:txBody>
                    <a:bodyPr/>
                    <a:lstStyle/>
                    <a:p>
                      <a:pPr algn="r" fontAlgn="b"/>
                      <a:r>
                        <a:rPr lang="en-US" sz="1200" b="1" i="0" u="none" strike="noStrike">
                          <a:solidFill>
                            <a:srgbClr val="333399"/>
                          </a:solidFill>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5"/>
                  </a:ext>
                </a:extLst>
              </a:tr>
              <a:tr h="200025">
                <a:tc>
                  <a:txBody>
                    <a:bodyPr/>
                    <a:lstStyle/>
                    <a:p>
                      <a:pPr algn="r" fontAlgn="b"/>
                      <a:r>
                        <a:rPr lang="en-US" sz="1200" b="1" i="0" u="none" strike="noStrike" dirty="0">
                          <a:solidFill>
                            <a:srgbClr val="333399"/>
                          </a:solidFill>
                          <a:effectLst/>
                          <a:latin typeface="Arial MT"/>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6633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Certified appraised values</a:t>
            </a:r>
            <a:endParaRPr lang="en-US" dirty="0"/>
          </a:p>
        </p:txBody>
      </p:sp>
      <p:graphicFrame>
        <p:nvGraphicFramePr>
          <p:cNvPr id="4" name="Content Placeholder 3"/>
          <p:cNvGraphicFramePr>
            <a:graphicFrameLocks noGrp="1"/>
          </p:cNvGraphicFramePr>
          <p:nvPr>
            <p:ph idx="1"/>
          </p:nvPr>
        </p:nvGraphicFramePr>
        <p:xfrm>
          <a:off x="1906058" y="2016124"/>
          <a:ext cx="8694209" cy="3449641"/>
        </p:xfrm>
        <a:graphic>
          <a:graphicData uri="http://schemas.openxmlformats.org/drawingml/2006/table">
            <a:tbl>
              <a:tblPr/>
              <a:tblGrid>
                <a:gridCol w="1200926">
                  <a:extLst>
                    <a:ext uri="{9D8B030D-6E8A-4147-A177-3AD203B41FA5}">
                      <a16:colId xmlns:a16="http://schemas.microsoft.com/office/drawing/2014/main" val="20000"/>
                    </a:ext>
                  </a:extLst>
                </a:gridCol>
                <a:gridCol w="2702085">
                  <a:extLst>
                    <a:ext uri="{9D8B030D-6E8A-4147-A177-3AD203B41FA5}">
                      <a16:colId xmlns:a16="http://schemas.microsoft.com/office/drawing/2014/main" val="20001"/>
                    </a:ext>
                  </a:extLst>
                </a:gridCol>
                <a:gridCol w="1090842">
                  <a:extLst>
                    <a:ext uri="{9D8B030D-6E8A-4147-A177-3AD203B41FA5}">
                      <a16:colId xmlns:a16="http://schemas.microsoft.com/office/drawing/2014/main" val="20002"/>
                    </a:ext>
                  </a:extLst>
                </a:gridCol>
                <a:gridCol w="142610">
                  <a:extLst>
                    <a:ext uri="{9D8B030D-6E8A-4147-A177-3AD203B41FA5}">
                      <a16:colId xmlns:a16="http://schemas.microsoft.com/office/drawing/2014/main" val="20003"/>
                    </a:ext>
                  </a:extLst>
                </a:gridCol>
                <a:gridCol w="1090842">
                  <a:extLst>
                    <a:ext uri="{9D8B030D-6E8A-4147-A177-3AD203B41FA5}">
                      <a16:colId xmlns:a16="http://schemas.microsoft.com/office/drawing/2014/main" val="20004"/>
                    </a:ext>
                  </a:extLst>
                </a:gridCol>
                <a:gridCol w="142610">
                  <a:extLst>
                    <a:ext uri="{9D8B030D-6E8A-4147-A177-3AD203B41FA5}">
                      <a16:colId xmlns:a16="http://schemas.microsoft.com/office/drawing/2014/main" val="20005"/>
                    </a:ext>
                  </a:extLst>
                </a:gridCol>
                <a:gridCol w="1090842">
                  <a:extLst>
                    <a:ext uri="{9D8B030D-6E8A-4147-A177-3AD203B41FA5}">
                      <a16:colId xmlns:a16="http://schemas.microsoft.com/office/drawing/2014/main" val="20006"/>
                    </a:ext>
                  </a:extLst>
                </a:gridCol>
                <a:gridCol w="142610">
                  <a:extLst>
                    <a:ext uri="{9D8B030D-6E8A-4147-A177-3AD203B41FA5}">
                      <a16:colId xmlns:a16="http://schemas.microsoft.com/office/drawing/2014/main" val="20007"/>
                    </a:ext>
                  </a:extLst>
                </a:gridCol>
                <a:gridCol w="1090842">
                  <a:extLst>
                    <a:ext uri="{9D8B030D-6E8A-4147-A177-3AD203B41FA5}">
                      <a16:colId xmlns:a16="http://schemas.microsoft.com/office/drawing/2014/main" val="20008"/>
                    </a:ext>
                  </a:extLst>
                </a:gridCol>
              </a:tblGrid>
              <a:tr h="180295">
                <a:tc>
                  <a:txBody>
                    <a:bodyPr/>
                    <a:lstStyle/>
                    <a:p>
                      <a:pPr algn="l" fontAlgn="b"/>
                      <a:r>
                        <a:rPr lang="en-US" sz="1100" b="1" i="0" u="none" strike="noStrike">
                          <a:effectLst/>
                          <a:latin typeface="Arial MT"/>
                        </a:rPr>
                        <a:t>Staff</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8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effectLst/>
                          <a:latin typeface="Arial MT"/>
                        </a:rPr>
                        <a:t>2016-17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effectLst/>
                          <a:latin typeface="Arial MT"/>
                        </a:rPr>
                        <a:t>2017-18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effectLst/>
                          <a:latin typeface="Arial MT"/>
                        </a:rPr>
                        <a:t>2018-19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effectLst/>
                          <a:latin typeface="Arial MT"/>
                        </a:rPr>
                        <a:t>2019-20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150246">
                <a:tc gridSpan="2">
                  <a:txBody>
                    <a:bodyPr/>
                    <a:lstStyle/>
                    <a:p>
                      <a:pPr algn="l" fontAlgn="b"/>
                      <a:r>
                        <a:rPr lang="en-US" sz="900" b="0" i="0" u="none" strike="noStrike">
                          <a:effectLst/>
                          <a:latin typeface="Arial MT"/>
                        </a:rPr>
                        <a:t># of Full-time Employees (excluding admin &amp; teachers, etc)</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8.300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008080"/>
                          </a:solidFill>
                          <a:effectLst/>
                          <a:latin typeface="Arial MT"/>
                        </a:rPr>
                        <a:t>8.300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n-US" sz="900" b="0" i="0" u="none" strike="noStrike">
                        <a:effectLst/>
                        <a:latin typeface="Arial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333399"/>
                          </a:solidFill>
                          <a:effectLst/>
                          <a:latin typeface="Arial MT"/>
                        </a:rPr>
                        <a:t>8.300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a:effectLst/>
                        <a:latin typeface="Arial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FF0000"/>
                          </a:solidFill>
                          <a:effectLst/>
                          <a:latin typeface="Arial MT"/>
                        </a:rPr>
                        <a:t>8.300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0246">
                <a:tc gridSpan="2">
                  <a:txBody>
                    <a:bodyPr/>
                    <a:lstStyle/>
                    <a:p>
                      <a:pPr algn="l" fontAlgn="b"/>
                      <a:r>
                        <a:rPr lang="en-US" sz="900" b="0" i="0" u="none" strike="noStrike">
                          <a:effectLst/>
                          <a:latin typeface="Arial MT"/>
                        </a:rPr>
                        <a:t># of Part-time Employees (excluding administrators)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808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n-US" sz="900" b="0" i="0" u="none" strike="noStrike">
                        <a:effectLst/>
                        <a:latin typeface="Arial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333399"/>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a:effectLst/>
                        <a:latin typeface="Arial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FF0000"/>
                          </a:solidFill>
                          <a:effectLst/>
                          <a:latin typeface="Arial MT"/>
                        </a:rPr>
                        <a:t>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0295">
                <a:tc>
                  <a:txBody>
                    <a:bodyPr/>
                    <a:lstStyle/>
                    <a:p>
                      <a:pPr algn="l" fontAlgn="b"/>
                      <a:r>
                        <a:rPr lang="en-US" sz="8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l" fontAlgn="b"/>
                      <a:r>
                        <a:rPr lang="en-US" sz="8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003366"/>
                          </a:solidFill>
                          <a:effectLst/>
                          <a:latin typeface="Arial MT"/>
                        </a:rPr>
                        <a:t>2015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003366"/>
                          </a:solidFill>
                          <a:effectLst/>
                          <a:latin typeface="Arial MT"/>
                        </a:rPr>
                        <a:t>2016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FF0000"/>
                          </a:solidFill>
                          <a:effectLst/>
                          <a:latin typeface="Arial MT"/>
                        </a:rPr>
                        <a:t>2017 TAX YR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b"/>
                      <a:r>
                        <a:rPr lang="en-US" sz="1100" b="1" i="0" u="none" strike="noStrike">
                          <a:solidFill>
                            <a:srgbClr val="003366"/>
                          </a:solidFill>
                          <a:effectLst/>
                          <a:latin typeface="Arial MT"/>
                        </a:rPr>
                        <a:t>2018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0003"/>
                  </a:ext>
                </a:extLst>
              </a:tr>
              <a:tr h="180295">
                <a:tc gridSpan="2">
                  <a:txBody>
                    <a:bodyPr/>
                    <a:lstStyle/>
                    <a:p>
                      <a:pPr algn="l" fontAlgn="b"/>
                      <a:r>
                        <a:rPr lang="en-US" sz="1100" b="1" i="0" u="none" strike="noStrike">
                          <a:effectLst/>
                          <a:latin typeface="Arial MT"/>
                        </a:rPr>
                        <a:t>Property Values - (Loaded thru 17-18)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b"/>
                      <a:r>
                        <a:rPr lang="en-US" sz="1100" b="1" i="0" u="none" strike="noStrike">
                          <a:solidFill>
                            <a:srgbClr val="003366"/>
                          </a:solidFill>
                          <a:effectLst/>
                          <a:latin typeface="Arial MT"/>
                        </a:rPr>
                        <a:t>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003366"/>
                          </a:solidFill>
                          <a:effectLst/>
                          <a:latin typeface="Arial MT"/>
                        </a:rPr>
                        <a:t>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FF0000"/>
                          </a:solidFill>
                          <a:effectLst/>
                          <a:latin typeface="Arial MT"/>
                        </a:rPr>
                        <a:t>PRELIMS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3366"/>
                          </a:solidFill>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1" i="0" u="none" strike="noStrike">
                          <a:solidFill>
                            <a:srgbClr val="003366"/>
                          </a:solidFill>
                          <a:effectLst/>
                          <a:latin typeface="Arial MT"/>
                        </a:rPr>
                        <a:t>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50246">
                <a:tc gridSpan="2">
                  <a:txBody>
                    <a:bodyPr/>
                    <a:lstStyle/>
                    <a:p>
                      <a:pPr algn="l" fontAlgn="b"/>
                      <a:r>
                        <a:rPr lang="en-US" sz="900" b="1" i="0" u="none" strike="noStrike">
                          <a:solidFill>
                            <a:srgbClr val="FF0000"/>
                          </a:solidFill>
                          <a:effectLst/>
                          <a:latin typeface="Arial MT"/>
                        </a:rPr>
                        <a:t>State Certified Property Value ("T2" value) @ $25K Exemption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45,885,653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008080"/>
                          </a:solidFill>
                          <a:effectLst/>
                          <a:latin typeface="Arial MT"/>
                        </a:rPr>
                        <a:t>48,542,086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00808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FF000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576943">
                <a:tc>
                  <a:txBody>
                    <a:bodyPr/>
                    <a:lstStyle/>
                    <a:p>
                      <a:pPr algn="l" fontAlgn="b"/>
                      <a:r>
                        <a:rPr lang="en-US" sz="900" b="1" i="0" u="none" strike="noStrike">
                          <a:solidFill>
                            <a:srgbClr val="FF0000"/>
                          </a:solidFill>
                          <a:effectLst/>
                          <a:latin typeface="Arial MT"/>
                        </a:rPr>
                        <a:t>State Certified Property Value ("T1" value) @ $15K Exemption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1" i="0" u="none" strike="noStrike">
                          <a:solidFill>
                            <a:srgbClr val="993300"/>
                          </a:solidFill>
                          <a:effectLst/>
                          <a:latin typeface="Arial MT"/>
                        </a:rPr>
                        <a:t>47,236,663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49,977,856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FF000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576943">
                <a:tc>
                  <a:txBody>
                    <a:bodyPr/>
                    <a:lstStyle/>
                    <a:p>
                      <a:pPr algn="l" fontAlgn="b"/>
                      <a:r>
                        <a:rPr lang="en-US" sz="900" b="1" i="0" u="none" strike="noStrike">
                          <a:solidFill>
                            <a:srgbClr val="008000"/>
                          </a:solidFill>
                          <a:effectLst/>
                          <a:latin typeface="Arial MT"/>
                        </a:rPr>
                        <a:t>State Certified Property Value ("T4" value) @ $25K Exemption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45,885,653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48,542,086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FF000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576943">
                <a:tc>
                  <a:txBody>
                    <a:bodyPr/>
                    <a:lstStyle/>
                    <a:p>
                      <a:pPr algn="l" fontAlgn="b"/>
                      <a:r>
                        <a:rPr lang="en-US" sz="900" b="1" i="0" u="none" strike="noStrike">
                          <a:solidFill>
                            <a:srgbClr val="008000"/>
                          </a:solidFill>
                          <a:effectLst/>
                          <a:latin typeface="Arial MT"/>
                        </a:rPr>
                        <a:t>State Certified Property Value ("T10" value) @ $25K Exemption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45,885,653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48,542,086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FF0000"/>
                          </a:solidFill>
                          <a:effectLst/>
                          <a:latin typeface="Arial MT"/>
                        </a:rPr>
                        <a:t>52,346,523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576943">
                <a:tc>
                  <a:txBody>
                    <a:bodyPr/>
                    <a:lstStyle/>
                    <a:p>
                      <a:pPr algn="l" fontAlgn="b"/>
                      <a:r>
                        <a:rPr lang="en-US" sz="900" b="1" i="0" u="none" strike="noStrike">
                          <a:solidFill>
                            <a:srgbClr val="008000"/>
                          </a:solidFill>
                          <a:effectLst/>
                          <a:latin typeface="Arial MT"/>
                        </a:rPr>
                        <a:t>State Certified Property Value ("T3" value) @ $15K Exemption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993300"/>
                          </a:solidFill>
                          <a:effectLst/>
                          <a:latin typeface="Arial MT"/>
                        </a:rPr>
                        <a:t>47,236,663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49,977,856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FF000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150246">
                <a:tc gridSpan="2">
                  <a:txBody>
                    <a:bodyPr/>
                    <a:lstStyle/>
                    <a:p>
                      <a:pPr algn="l" fontAlgn="b"/>
                      <a:r>
                        <a:rPr lang="en-US" sz="900" b="1" i="0" u="none" strike="noStrike">
                          <a:solidFill>
                            <a:srgbClr val="008000"/>
                          </a:solidFill>
                          <a:effectLst/>
                          <a:latin typeface="Arial MT"/>
                        </a:rPr>
                        <a:t>State Certified Property Value ("T9" value) @ $15K Exemption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r" fontAlgn="b"/>
                      <a:r>
                        <a:rPr lang="en-US" sz="900" b="1" i="0" u="none" strike="noStrike">
                          <a:solidFill>
                            <a:srgbClr val="993300"/>
                          </a:solidFill>
                          <a:effectLst/>
                          <a:latin typeface="Arial MT"/>
                        </a:rPr>
                        <a:t>47,236,663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49,977,856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a:solidFill>
                            <a:srgbClr val="00808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Arial M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1" i="0" u="none" strike="noStrike" dirty="0">
                          <a:solidFill>
                            <a:srgbClr val="FF0000"/>
                          </a:solidFill>
                          <a:effectLst/>
                          <a:latin typeface="Arial MT"/>
                        </a:rPr>
                        <a:t>53,857,273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5771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22353</TotalTime>
  <Words>1219</Words>
  <Application>Microsoft Office PowerPoint</Application>
  <PresentationFormat>Widescreen</PresentationFormat>
  <Paragraphs>375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MT</vt:lpstr>
      <vt:lpstr>Gill Sans MT</vt:lpstr>
      <vt:lpstr>Gallery</vt:lpstr>
      <vt:lpstr>Budgeting 101</vt:lpstr>
      <vt:lpstr>Topics to be covered</vt:lpstr>
      <vt:lpstr>Texas Law</vt:lpstr>
      <vt:lpstr>Legal requirements from TEA</vt:lpstr>
      <vt:lpstr>Legal requirements from tea</vt:lpstr>
      <vt:lpstr>School funding is dependent on:</vt:lpstr>
      <vt:lpstr>Template funding elements </vt:lpstr>
      <vt:lpstr>Estimate tax collections for 2018-2019</vt:lpstr>
      <vt:lpstr>Certified appraised values</vt:lpstr>
      <vt:lpstr>Template estimate</vt:lpstr>
      <vt:lpstr>REvenue</vt:lpstr>
      <vt:lpstr>How it looks in the Budget system</vt:lpstr>
      <vt:lpstr>Local Revenue            13-14 14-15 14-15 14-15 15-16 15-16                 15-16      Closing Original Amend Actual Request Rec              Adopted</vt:lpstr>
      <vt:lpstr>Expenditures</vt:lpstr>
      <vt:lpstr>Expenditures</vt:lpstr>
      <vt:lpstr>Expenditures</vt:lpstr>
      <vt:lpstr>Expenditures</vt:lpstr>
      <vt:lpstr>Expenditures</vt:lpstr>
      <vt:lpstr>Expenditures</vt:lpstr>
      <vt:lpstr>Next Year Payroll</vt:lpstr>
      <vt:lpstr>PowerPoint Presentation</vt:lpstr>
      <vt:lpstr>What to Take to the Board for approval</vt:lpstr>
      <vt:lpstr>What to take to the board </vt:lpstr>
      <vt:lpstr>Proposed changes to first</vt:lpstr>
      <vt:lpstr>Proposed changes to first</vt:lpstr>
      <vt:lpstr>What can you do now?</vt:lpstr>
      <vt:lpstr>Education Service Center 15</vt:lpstr>
    </vt:vector>
  </TitlesOfParts>
  <Company>ESC Region 15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BUDGETING 101</dc:title>
  <dc:creator>Henri Gearing</dc:creator>
  <cp:lastModifiedBy>Henri Gearing</cp:lastModifiedBy>
  <cp:revision>68</cp:revision>
  <dcterms:created xsi:type="dcterms:W3CDTF">2018-02-05T19:20:39Z</dcterms:created>
  <dcterms:modified xsi:type="dcterms:W3CDTF">2018-03-20T16:16:37Z</dcterms:modified>
</cp:coreProperties>
</file>